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pmPRSettings.xml" ContentType="application/vnd.ms-powerpoint.pmPRSetting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9"/>
  </p:notesMasterIdLst>
  <p:handoutMasterIdLst>
    <p:handoutMasterId r:id="rId20"/>
  </p:handoutMasterIdLst>
  <p:sldIdLst>
    <p:sldId id="266" r:id="rId2"/>
    <p:sldId id="272" r:id="rId3"/>
    <p:sldId id="289" r:id="rId4"/>
    <p:sldId id="288" r:id="rId5"/>
    <p:sldId id="287" r:id="rId6"/>
    <p:sldId id="286" r:id="rId7"/>
    <p:sldId id="285" r:id="rId8"/>
    <p:sldId id="273" r:id="rId9"/>
    <p:sldId id="274" r:id="rId10"/>
    <p:sldId id="275" r:id="rId11"/>
    <p:sldId id="276" r:id="rId12"/>
    <p:sldId id="278" r:id="rId13"/>
    <p:sldId id="279" r:id="rId14"/>
    <p:sldId id="280" r:id="rId15"/>
    <p:sldId id="281" r:id="rId16"/>
    <p:sldId id="282" r:id="rId17"/>
    <p:sldId id="284" r:id="rId18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mPRSettings.xml>      �  <?xml version="1.0" encoding="UTF-8"?>
<!DOCTYPE plist PUBLIC "-//Apple Computer//DTD PLIST 1.0//EN" "http://www.apple.com/DTDs/PropertyList-1.0.dtd">
<plist version="1.0">
<dict>
	<key>com.apple.print.PageFormat.PMHorizontalRes</key>
	<dict>
		<key>com.apple.print.ticket.creator</key>
		<string>com.apple.printingmanager</string>
		<key>com.apple.print.ticket.itemArray</key>
		<array>
			<dict>
				<key>com.apple.print.PageFormat.PMHorizontalRes</key>
				<real>72</real>
				<key>com.apple.print.ticket.client</key>
				<string>com.apple.printingmanager</string>
				<key>com.apple.print.ticket.modDate</key>
				<date>2007-10-17T22:08:01Z</date>
				<key>com.apple.print.ticket.stateFlag</key>
				<integer>0</integer>
			</dict>
		</array>
	</dict>
	<key>com.apple.print.PageFormat.PMOrientation</key>
	<dict>
		<key>com.apple.print.ticket.creator</key>
		<string>com.apple.printingmanager</string>
		<key>com.apple.print.ticket.itemArray</key>
		<array>
			<dict>
				<key>com.apple.print.PageFormat.PMOrientation</key>
				<integer>1</integer>
				<key>com.apple.print.ticket.client</key>
				<string>com.apple.printingmanager</string>
				<key>com.apple.print.ticket.modDate</key>
				<date>2007-10-17T22:08:01Z</date>
				<key>com.apple.print.ticket.stateFlag</key>
				<integer>0</integer>
			</dict>
		</array>
	</dict>
	<key>com.apple.print.PageFormat.PMScaling</key>
	<dict>
		<key>com.apple.print.ticket.creator</key>
		<string>com.apple.printingmanager</string>
		<key>com.apple.print.ticket.itemArray</key>
		<array>
			<dict>
				<key>com.apple.print.PageFormat.PMScaling</key>
				<real>1</real>
				<key>com.apple.print.ticket.client</key>
				<string>com.apple.printingmanager</string>
				<key>com.apple.print.ticket.modDate</key>
				<date>2007-10-17T22:08:01Z</date>
				<key>com.apple.print.ticket.stateFlag</key>
				<integer>0</integer>
			</dict>
		</array>
	</dict>
	<key>com.apple.print.PageFormat.PMVerticalRes</key>
	<dict>
		<key>com.apple.print.ticket.creator</key>
		<string>com.apple.printingmanager</string>
		<key>com.apple.print.ticket.itemArray</key>
		<array>
			<dict>
				<key>com.apple.print.PageFormat.PMVerticalRes</key>
				<real>72</real>
				<key>com.apple.print.ticket.client</key>
				<string>com.apple.printingmanager</string>
				<key>com.apple.print.ticket.modDate</key>
				<date>2007-10-17T22:08:01Z</date>
				<key>com.apple.print.ticket.stateFlag</key>
				<integer>0</integer>
			</dict>
		</array>
	</dict>
	<key>com.apple.print.PageFormat.PMVerticalScaling</key>
	<dict>
		<key>com.apple.print.ticket.creator</key>
		<string>com.apple.printingmanager</string>
		<key>com.apple.print.ticket.itemArray</key>
		<array>
			<dict>
				<key>com.apple.print.PageFormat.PMVerticalScaling</key>
				<real>1</real>
				<key>com.apple.print.ticket.client</key>
				<string>com.apple.printingmanager</string>
				<key>com.apple.print.ticket.modDate</key>
				<date>2007-10-17T22:08:01Z</date>
				<key>com.apple.print.ticket.stateFlag</key>
				<integer>0</integer>
			</dict>
		</array>
	</dict>
	<key>com.apple.print.subTicket.paper_info_ticket</key>
	<dict>
		<key>com.apple.print.PageFormat.PMAdjustedPageRect</key>
		<dict>
			<key>com.apple.print.ticket.creator</key>
			<string>com.apple.printingmanager</string>
			<key>com.apple.print.ticket.itemArray</key>
			<array>
				<dict>
					<key>com.apple.print.PageFormat.PMAdjustedPageRect</key>
					<array>
						<real>0.0</real>
						<real>0.0</real>
						<real>734</real>
						<real>576</real>
					</array>
					<key>com.apple.print.ticket.client</key>
					<string>com.apple.printingmanager</string>
					<key>com.apple.print.ticket.modDate</key>
					<date>2007-10-17T22:08:01Z</date>
					<key>com.apple.print.ticket.stateFlag</key>
					<integer>0</integer>
				</dict>
			</array>
		</dict>
		<key>com.apple.print.PageFormat.PMAdjustedPaperRect</key>
		<dict>
			<key>com.apple.print.ticket.creator</key>
			<string>com.apple.printingmanager</string>
			<key>com.apple.print.ticket.itemArray</key>
			<array>
				<dict>
					<key>com.apple.print.PageFormat.PMAdjustedPaperRect</key>
					<array>
						<real>-18</real>
						<real>-18</real>
						<real>774</real>
						<real>594</real>
					</array>
					<key>com.apple.print.ticket.client</key>
					<string>com.apple.printingmanager</string>
					<key>com.apple.print.ticket.modDate</key>
					<date>2007-10-17T22:08:01Z</date>
					<key>com.apple.print.ticket.stateFlag</key>
					<integer>0</integer>
				</dict>
			</array>
		</dict>
		<key>com.apple.print.PaperInfo.PMPaperName</key>
		<dict>
			<key>com.apple.print.ticket.creator</key>
			<string>com.apple.print.pm.PostScript</string>
			<key>com.apple.print.ticket.itemArray</key>
			<array>
				<dict>
					<key>com.apple.print.PaperInfo.PMPaperName</key>
					<string>na-letter</string>
					<key>com.apple.print.ticket.client</key>
					<string>com.apple.print.pm.PostScript</string>
					<key>com.apple.print.ticket.modDate</key>
					<date>2003-07-01T17:49:36Z</date>
					<key>com.apple.print.ticket.stateFlag</key>
					<integer>1</integer>
				</dict>
			</array>
		</dict>
		<key>com.apple.print.PaperInfo.PMUnadjustedPageRect</key>
		<dict>
			<key>com.apple.print.ticket.creator</key>
			<string>com.apple.print.pm.PostScript</string>
			<key>com.apple.print.ticket.itemArray</key>
			<array>
				<dict>
					<key>com.apple.print.PaperInfo.PMUnadjustedPageRect</key>
					<array>
						<real>0.0</real>
						<real>0.0</real>
						<real>734</real>
						<real>576</real>
					</array>
					<key>com.apple.print.ticket.client</key>
					<string>com.apple.printingmanager</string>
					<key>com.apple.print.ticket.modDate</key>
					<date>2007-10-17T22:08:01Z</date>
					<key>com.apple.print.ticket.stateFlag</key>
					<integer>0</integer>
				</dict>
			</array>
		</dict>
		<key>com.apple.print.PaperInfo.PMUnadjustedPaperRect</key>
		<dict>
			<key>com.apple.print.ticket.creator</key>
			<string>com.apple.print.pm.PostScript</string>
			<key>com.apple.print.ticket.itemArray</key>
			<array>
				<dict>
					<key>com.apple.print.PaperInfo.PMUnadjustedPaperRect</key>
					<array>
						<real>-18</real>
						<real>-18</real>
						<real>774</real>
						<real>594</real>
					</array>
					<key>com.apple.print.ticket.client</key>
					<string>com.apple.printingmanager</string>
					<key>com.apple.print.ticket.modDate</key>
					<date>2007-10-17T22:08:01Z</date>
					<key>com.apple.print.ticket.stateFlag</key>
					<integer>0</integer>
				</dict>
			</array>
		</dict>
		<key>com.apple.print.PaperInfo.ppd.PMPaperName</key>
		<dict>
			<key>com.apple.print.ticket.creator</key>
			<string>com.apple.print.pm.PostScript</string>
			<key>com.apple.print.ticket.itemArray</key>
			<array>
				<dict>
					<key>com.apple.print.PaperInfo.ppd.PMPaperName</key>
					<string>US Letter</string>
					<key>com.apple.print.ticket.client</key>
					<string>com.apple.print.pm.PostScript</string>
					<key>com.apple.print.ticket.modDate</key>
					<date>2003-07-01T17:49:36Z</date>
					<key>com.apple.print.ticket.stateFlag</key>
					<integer>1</integer>
				</dict>
			</array>
		</dict>
		<key>com.apple.print.ticket.APIVersion</key>
		<string>00.20</string>
		<key>com.apple.print.ticket.privateLock</key>
		<false/>
		<key>com.apple.print.ticket.type</key>
		<string>com.apple.print.PaperInfoTicket</string>
	</dict>
	<key>com.apple.print.ticket.APIVersion</key>
	<string>00.20</string>
	<key>com.apple.print.ticket.privateLock</key>
	<false/>
	<key>com.apple.print.ticket.type</key>
	<string>com.apple.print.PageFormatTicket</string>
</dict>
</plist>
   &  <?xml version="1.0" encoding="UTF-8"?>
<!DOCTYPE plist PUBLIC "-//Apple Computer//DTD PLIST 1.0//EN" "http://www.apple.com/DTDs/PropertyList-1.0.dtd">
<plist version="1.0">
<dict>
	<key>com.apple.print.DocumentTicket.PMSpoolFormat</key>
	<dict>
		<key>com.apple.print.ticket.creator</key>
		<string>com.apple.printingmanager</string>
		<key>com.apple.print.ticket.itemArray</key>
		<array>
			<dict>
				<key>com.apple.print.DocumentTicket.PMSpoolFormat</key>
				<string>application/pdf</string>
				<key>com.apple.print.ticket.client</key>
				<string>com.apple.printingmanager</string>
				<key>com.apple.print.ticket.modDate</key>
				<date>2007-10-17T22:08:01Z</date>
				<key>com.apple.print.ticket.stateFlag</key>
				<integer>0</integer>
			</dict>
		</array>
	</dict>
	<key>com.apple.print.PrintSettings.PMColorMatchingMode</key>
	<dict>
		<key>com.apple.print.ticket.creator</key>
		<string>com.apple.printingmanager</string>
		<key>com.apple.print.ticket.itemArray</key>
		<array>
			<dict>
				<key>com.apple.print.PrintSettings.PMColorMatchingMode</key>
				<integer>0</integer>
				<key>com.apple.print.ticket.client</key>
				<string>com.apple.printingmanager</string>
				<key>com.apple.print.ticket.modDate</key>
				<date>2007-10-17T22:08:01Z</date>
				<key>com.apple.print.ticket.stateFlag</key>
				<integer>0</integer>
			</dict>
		</array>
	</dict>
	<key>com.apple.print.PrintSettings.PMColorSyncProfileID</key>
	<dict>
		<key>com.apple.print.ticket.creator</key>
		<string>com.apple.printingmanager</string>
		<key>com.apple.print.ticket.itemArray</key>
		<array>
			<dict>
				<key>com.apple.print.PrintSettings.PMColorSyncProfileID</key>
				<integer>1580</integer>
				<key>com.apple.print.ticket.client</key>
				<string>com.apple.printingmanager</string>
				<key>com.apple.print.ticket.modDate</key>
				<date>2007-10-17T22:08:01Z</date>
				<key>com.apple.print.ticket.stateFlag</key>
				<integer>0</integer>
			</dict>
		</array>
	</dict>
	<key>com.apple.print.PrintSettings.PMCopies</key>
	<dict>
		<key>com.apple.print.ticket.creator</key>
		<string>com.apple.printingmanager</string>
		<key>com.apple.print.ticket.itemArray</key>
		<array>
			<dict>
				<key>com.apple.print.PrintSettings.PMCopies</key>
				<integer>1</integer>
				<key>com.apple.print.ticket.client</key>
				<string>com.apple.printingmanager</string>
				<key>com.apple.print.ticket.modDate</key>
				<date>2007-10-17T22:08:01Z</date>
				<key>com.apple.print.ticket.stateFlag</key>
				<integer>0</integer>
			</dict>
		</array>
	</dict>
	<key>com.apple.print.PrintSettings.PMCopyCollate</key>
	<dict>
		<key>com.apple.print.ticket.creator</key>
		<string>com.apple.printingmanager</string>
		<key>com.apple.print.ticket.itemArray</key>
		<array>
			<dict>
				<key>com.apple.print.PrintSettings.PMCopyCollate</key>
				<true/>
				<key>com.apple.print.ticket.client</key>
				<string>com.apple.printingmanager</string>
				<key>com.apple.print.ticket.modDate</key>
				<date>2007-10-17T22:08:01Z</date>
				<key>com.apple.print.ticket.stateFlag</key>
				<integer>0</integer>
			</dict>
		</array>
	</dict>
	<key>com.apple.print.PrintSettings.PMFirstPage</key>
	<dict>
		<key>com.apple.print.ticket.creator</key>
		<string>com.apple.printingmanager</string>
		<key>com.apple.print.ticket.itemArray</key>
		<array>
			<dict>
				<key>com.apple.print.PrintSettings.PMFirstPage</key>
				<integer>1</integer>
				<key>com.apple.print.ticket.client</key>
				<string>com.apple.printingmanager</string>
				<key>com.apple.print.ticket.modDate</key>
				<date>2007-10-17T22:08:01Z</date>
				<key>com.apple.print.ticket.stateFlag</key>
				<integer>0</integer>
			</dict>
		</array>
	</dict>
	<key>com.apple.print.PrintSettings.PMLastPage</key>
	<dict>
		<key>com.apple.print.ticket.creator</key>
		<string>com.apple.printingmanager</string>
		<key>com.apple.print.ticket.itemArray</key>
		<array>
			<dict>
				<key>com.apple.print.PrintSettings.PMLastPage</key>
				<integer>2147483647</integer>
				<key>com.apple.print.ticket.client</key>
				<string>com.apple.printingmanager</string>
				<key>com.apple.print.ticket.modDate</key>
				<date>2007-10-17T22:08:01Z</date>
				<key>com.apple.print.ticket.stateFlag</key>
				<integer>0</integer>
			</dict>
		</array>
	</dict>
	<key>com.apple.print.PrintSettings.PMPageRange</key>
	<dict>
		<key>com.apple.print.ticket.creator</key>
		<string>com.apple.printingmanager</string>
		<key>com.apple.print.ticket.itemArray</key>
		<array>
			<dict>
				<key>com.apple.print.PrintSettings.PMPageRange</key>
				<array>
					<integer>1</integer>
					<integer>2147483647</integer>
				</array>
				<key>com.apple.print.ticket.client</key>
				<string>com.apple.printingmanager</string>
				<key>com.apple.print.ticket.modDate</key>
				<date>2007-10-17T22:08:01Z</date>
				<key>com.apple.print.ticket.stateFlag</key>
				<integer>0</integer>
			</dict>
		</array>
	</dict>
	<key>com.apple.print.ticket.APIVersion</key>
	<string>00.20</string>
	<key>com.apple.print.ticket.privateLock</key>
	<false/>
	<key>com.apple.print.ticket.type</key>
	<string>com.apple.print.PrintSettingsTicket</string>
</dict>
</plist>
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9" autoAdjust="0"/>
    <p:restoredTop sz="86522" autoAdjust="0"/>
  </p:normalViewPr>
  <p:slideViewPr>
    <p:cSldViewPr>
      <p:cViewPr varScale="1">
        <p:scale>
          <a:sx n="96" d="100"/>
          <a:sy n="96" d="100"/>
        </p:scale>
        <p:origin x="-142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38" Type="http://schemas.openxmlformats.org/officeDocument/2006/relationships/pmPRSettings" Target="pmPRSetting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46F237EC-BDF8-40A3-B877-9980D0318323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30FCEA00-AE93-4E97-9BC3-45F1AE55937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871849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9FDD1139-F2D9-4C22-8F49-AC5BE7F6EDB9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ED6B65CB-1B65-4805-9FD7-ADCE0E8FBE2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8467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EE3905D-1663-481C-8003-E513D6A1F70B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INSULIN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B65CB-1B65-4805-9FD7-ADCE0E8FBE21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GLUCAGON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B65CB-1B65-4805-9FD7-ADCE0E8FBE21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TYPE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B65CB-1B65-4805-9FD7-ADCE0E8FBE21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TYPE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B65CB-1B65-4805-9FD7-ADCE0E8FBE21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TYPE 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B65CB-1B65-4805-9FD7-ADCE0E8FBE21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BOTH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B65CB-1B65-4805-9FD7-ADCE0E8FBE2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TYPE 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B65CB-1B65-4805-9FD7-ADCE0E8FBE21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B65CB-1B65-4805-9FD7-ADCE0E8FBE21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GLUCOSE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B65CB-1B65-4805-9FD7-ADCE0E8FBE2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INSULIN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B65CB-1B65-4805-9FD7-ADCE0E8FBE21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</a:t>
            </a:r>
            <a:r>
              <a:rPr lang="en-US" baseline="0" dirty="0" smtClean="0"/>
              <a:t> GLYCOGEN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B65CB-1B65-4805-9FD7-ADCE0E8FBE21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GLUCAGON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B65CB-1B65-4805-9FD7-ADCE0E8FBE21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PANCREAS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B65CB-1B65-4805-9FD7-ADCE0E8FBE21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INSULIN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B65CB-1B65-4805-9FD7-ADCE0E8FBE21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GLUCAGON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B65CB-1B65-4805-9FD7-ADCE0E8FBE21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GLUCOSE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6B65CB-1B65-4805-9FD7-ADCE0E8FBE21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457200" y="457200"/>
            <a:ext cx="8306809" cy="3108960"/>
          </a:xfrm>
          <a:prstGeom prst="roundRect">
            <a:avLst>
              <a:gd name="adj" fmla="val 4578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bg1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>
          <a:xfrm>
            <a:off x="838200" y="6096000"/>
            <a:ext cx="2286000" cy="365125"/>
          </a:xfrm>
        </p:spPr>
        <p:txBody>
          <a:bodyPr/>
          <a:lstStyle/>
          <a:p>
            <a:fld id="{9A4475F8-EE87-41FC-9406-D800E4C1D613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>
          <a:xfrm>
            <a:off x="381000" y="6096000"/>
            <a:ext cx="457200" cy="365125"/>
          </a:xfrm>
        </p:spPr>
        <p:txBody>
          <a:bodyPr/>
          <a:lstStyle/>
          <a:p>
            <a:fld id="{175BFE88-B0C4-43E9-B83E-5E79AFCFD09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9" name="Picture 8" descr="msi_lgmrk_prim_4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934200" y="5334000"/>
            <a:ext cx="1638686" cy="10857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533400"/>
            <a:ext cx="8183880" cy="609600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1295400"/>
            <a:ext cx="8183880" cy="4721352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14400" y="6111875"/>
            <a:ext cx="2286000" cy="365125"/>
          </a:xfrm>
        </p:spPr>
        <p:txBody>
          <a:bodyPr/>
          <a:lstStyle/>
          <a:p>
            <a:fld id="{9A4475F8-EE87-41FC-9406-D800E4C1D613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111875"/>
            <a:ext cx="457200" cy="365125"/>
          </a:xfrm>
        </p:spPr>
        <p:txBody>
          <a:bodyPr/>
          <a:lstStyle/>
          <a:p>
            <a:fld id="{175BFE88-B0C4-43E9-B83E-5E79AFCFD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57200" y="1754671"/>
            <a:ext cx="8306809" cy="4112729"/>
          </a:xfrm>
          <a:prstGeom prst="roundRect">
            <a:avLst>
              <a:gd name="adj" fmla="val 2127"/>
            </a:avLst>
          </a:prstGeom>
          <a:solidFill>
            <a:schemeClr val="bg1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1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29268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475F8-EE87-41FC-9406-D800E4C1D613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BFE88-B0C4-43E9-B83E-5E79AFCFD0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9" name="Picture 8" descr="msi_lgmrk_prim_h_4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086600" y="6019800"/>
            <a:ext cx="1490720" cy="41106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3872" y="1295400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4880" y="1295400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475F8-EE87-41FC-9406-D800E4C1D613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BFE88-B0C4-43E9-B83E-5E79AFCFD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183880" cy="609600"/>
          </a:xfrm>
        </p:spPr>
        <p:txBody>
          <a:bodyPr anchor="b"/>
          <a:lstStyle>
            <a:lvl1pPr>
              <a:defRPr b="1"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1341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1341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2209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2209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475F8-EE87-41FC-9406-D800E4C1D613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BFE88-B0C4-43E9-B83E-5E79AFCFD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183880" cy="457200"/>
          </a:xfrm>
        </p:spPr>
        <p:txBody>
          <a:bodyPr/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475F8-EE87-41FC-9406-D800E4C1D613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BFE88-B0C4-43E9-B83E-5E79AFCFD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475F8-EE87-41FC-9406-D800E4C1D613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BFE88-B0C4-43E9-B83E-5E79AFCFD092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 descr="msi_lgmrk_prim_4c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6934200" y="5334000"/>
            <a:ext cx="1638686" cy="1085714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475F8-EE87-41FC-9406-D800E4C1D613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BFE88-B0C4-43E9-B83E-5E79AFCFD0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chemeClr val="bg1"/>
          </a:solidFill>
          <a:ln w="8890" cap="rnd" cmpd="sng" algn="ctr">
            <a:solidFill>
              <a:schemeClr val="bg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rgbClr val="00AFFF"/>
                </a:solidFill>
                <a:effectLst/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4475F8-EE87-41FC-9406-D800E4C1D613}" type="datetimeFigureOut">
              <a:rPr lang="en-US" smtClean="0"/>
              <a:pPr/>
              <a:t>9/16/2014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5BFE88-B0C4-43E9-B83E-5E79AFCFD09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accent1"/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pic>
        <p:nvPicPr>
          <p:cNvPr id="10" name="Picture 9" descr="msilogo.pn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7315200" y="4953000"/>
            <a:ext cx="1153030" cy="762002"/>
          </a:xfrm>
          <a:prstGeom prst="rect">
            <a:avLst/>
          </a:prstGeom>
        </p:spPr>
      </p:pic>
      <p:pic>
        <p:nvPicPr>
          <p:cNvPr id="12" name="Picture 11" descr="msi_lgmrk_prim_h_4c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7086600" y="6019800"/>
            <a:ext cx="1490720" cy="411062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solidFill>
            <a:schemeClr val="bg1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533400"/>
            <a:ext cx="8183880" cy="6858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1371600"/>
            <a:ext cx="8153400" cy="3429000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914400" y="6096000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rgbClr val="00AFFF"/>
                </a:solidFill>
              </a:defRPr>
            </a:lvl1pPr>
          </a:lstStyle>
          <a:p>
            <a:fld id="{9A4475F8-EE87-41FC-9406-D800E4C1D613}" type="datetimeFigureOut">
              <a:rPr lang="en-US" smtClean="0"/>
              <a:pPr/>
              <a:t>9/16/2014</a:t>
            </a:fld>
            <a:endParaRPr lang="en-US" dirty="0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rgbClr val="00A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457200" y="6096000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rgbClr val="00AFFF"/>
                </a:solidFill>
              </a:defRPr>
            </a:lvl1pPr>
          </a:lstStyle>
          <a:p>
            <a:fld id="{175BFE88-B0C4-43E9-B83E-5E79AFCFD092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2" name="Picture 11" descr="msi_lgmrk_prim_h_4c.png"/>
          <p:cNvPicPr>
            <a:picLocks noChangeAspect="1"/>
          </p:cNvPicPr>
          <p:nvPr userDrawn="1"/>
        </p:nvPicPr>
        <p:blipFill>
          <a:blip r:embed="rId11" cstate="print"/>
          <a:stretch>
            <a:fillRect/>
          </a:stretch>
        </p:blipFill>
        <p:spPr>
          <a:xfrm>
            <a:off x="7086600" y="6019800"/>
            <a:ext cx="1490720" cy="41106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/>
          </a:solidFill>
          <a:effectLst/>
          <a:latin typeface="+mj-lt"/>
          <a:ea typeface="+mj-ea"/>
          <a:cs typeface="+mj-cs"/>
        </a:defRPr>
      </a:lvl1pPr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2"/>
        </a:buClr>
        <a:buSzPct val="100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3"/>
        </a:buClr>
        <a:buSzPct val="100000"/>
        <a:buFont typeface="Arial"/>
        <a:buChar char="•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4"/>
        </a:buClr>
        <a:buSzPct val="112000"/>
        <a:buFont typeface="Arial"/>
        <a:buChar char="•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5"/>
        </a:buClr>
        <a:buSzPct val="100000"/>
        <a:buFont typeface="Arial"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2376" y="1600200"/>
            <a:ext cx="7772400" cy="1828800"/>
          </a:xfrm>
        </p:spPr>
        <p:txBody>
          <a:bodyPr>
            <a:normAutofit/>
          </a:bodyPr>
          <a:lstStyle/>
          <a:p>
            <a:r>
              <a:rPr lang="en-US" dirty="0" smtClean="0"/>
              <a:t>Diabetes Game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dirty="0" err="1" smtClean="0"/>
              <a:t>Med</a:t>
            </a:r>
            <a:r>
              <a:rPr lang="en-US" dirty="0" err="1" smtClean="0"/>
              <a:t>Lab</a:t>
            </a:r>
            <a:endParaRPr lang="en-US" dirty="0" smtClean="0"/>
          </a:p>
        </p:txBody>
      </p:sp>
    </p:spTree>
  </p:cSld>
  <p:clrMapOvr>
    <a:masterClrMapping/>
  </p:clrMapOvr>
  <p:transition spd="med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838200"/>
            <a:ext cx="77724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_________ promotes movement of glucose into body cells.</a:t>
            </a:r>
            <a:endParaRPr lang="en-US" dirty="0">
              <a:solidFill>
                <a:srgbClr val="92D05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7524381"/>
              </p:ext>
            </p:extLst>
          </p:nvPr>
        </p:nvGraphicFramePr>
        <p:xfrm>
          <a:off x="762000" y="1447800"/>
          <a:ext cx="7772400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22098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Insulin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Glucose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098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Glycogen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Glucagon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5503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7724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_________ stimulates cells to break down glycogen into glucose.</a:t>
            </a:r>
            <a:endParaRPr lang="en-US" dirty="0">
              <a:solidFill>
                <a:srgbClr val="92D05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9450797"/>
              </p:ext>
            </p:extLst>
          </p:nvPr>
        </p:nvGraphicFramePr>
        <p:xfrm>
          <a:off x="762000" y="1447800"/>
          <a:ext cx="7772400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22098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Insulin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Glucose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098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Glycogen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Glucagon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588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762000"/>
            <a:ext cx="818388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>
                <a:solidFill>
                  <a:schemeClr val="tx1"/>
                </a:solidFill>
              </a:rPr>
              <a:t>________ accounts for ~90% of all diagnosed diabetes cases.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41863791"/>
              </p:ext>
            </p:extLst>
          </p:nvPr>
        </p:nvGraphicFramePr>
        <p:xfrm>
          <a:off x="762000" y="1447800"/>
          <a:ext cx="7772400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22098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Type 1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Type 2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098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Both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Neither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55584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838200"/>
            <a:ext cx="77724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 _____ diabetes, the pancreas make little to no insulin.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659502"/>
              </p:ext>
            </p:extLst>
          </p:nvPr>
        </p:nvGraphicFramePr>
        <p:xfrm>
          <a:off x="762000" y="1447800"/>
          <a:ext cx="7772400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22098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Type 1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Type 2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098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Both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Neither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3559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95400"/>
            <a:ext cx="75438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Patients with _____ diabetes MUST take insulin to cope with glucose load from digestion.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15651578"/>
              </p:ext>
            </p:extLst>
          </p:nvPr>
        </p:nvGraphicFramePr>
        <p:xfrm>
          <a:off x="838200" y="1905000"/>
          <a:ext cx="75438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1900"/>
                <a:gridCol w="3771900"/>
              </a:tblGrid>
              <a:tr h="20574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Type 1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Type 2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0574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Both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Neither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3653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295400"/>
            <a:ext cx="818388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Excessive thirst, frequent urination, and numbness in hands and feet are </a:t>
            </a:r>
            <a:r>
              <a:rPr lang="en-US" dirty="0" smtClean="0">
                <a:solidFill>
                  <a:schemeClr val="tx1"/>
                </a:solidFill>
              </a:rPr>
              <a:t>symptoms of __________ diabetes.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37025650"/>
              </p:ext>
            </p:extLst>
          </p:nvPr>
        </p:nvGraphicFramePr>
        <p:xfrm>
          <a:off x="838200" y="1905000"/>
          <a:ext cx="75438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1900"/>
                <a:gridCol w="3771900"/>
              </a:tblGrid>
              <a:tr h="20574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Type 1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Type 2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0574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Both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Neither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99571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295400"/>
            <a:ext cx="7543800" cy="6096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Risk factors for ______ diabetes include age, obesity, family history, lack of physical activity, and ethnicity.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7109686"/>
              </p:ext>
            </p:extLst>
          </p:nvPr>
        </p:nvGraphicFramePr>
        <p:xfrm>
          <a:off x="838200" y="1905000"/>
          <a:ext cx="75438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1900"/>
                <a:gridCol w="3771900"/>
              </a:tblGrid>
              <a:tr h="20574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Type 1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Type 2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0574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Both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Neither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1743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Great Job!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5462322"/>
              </p:ext>
            </p:extLst>
          </p:nvPr>
        </p:nvGraphicFramePr>
        <p:xfrm>
          <a:off x="838200" y="1905000"/>
          <a:ext cx="7543800" cy="4114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71900"/>
                <a:gridCol w="3771900"/>
              </a:tblGrid>
              <a:tr h="20574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Yay!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Hooray!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0574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Whoop!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Whoop!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45813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838200"/>
            <a:ext cx="77724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What molecule is used to provide energy to the body cells?</a:t>
            </a:r>
            <a:endParaRPr lang="en-US" dirty="0">
              <a:solidFill>
                <a:srgbClr val="92D05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5333696"/>
              </p:ext>
            </p:extLst>
          </p:nvPr>
        </p:nvGraphicFramePr>
        <p:xfrm>
          <a:off x="762000" y="1447800"/>
          <a:ext cx="7772400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22098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Glucagon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Glycogen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098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Glucose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Insulin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955747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838200"/>
            <a:ext cx="77724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What hormone helps transport glucose into the cells?</a:t>
            </a:r>
            <a:endParaRPr lang="en-US" dirty="0">
              <a:solidFill>
                <a:srgbClr val="92D05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27776502"/>
              </p:ext>
            </p:extLst>
          </p:nvPr>
        </p:nvGraphicFramePr>
        <p:xfrm>
          <a:off x="762000" y="1447800"/>
          <a:ext cx="7772400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22098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Glucagon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Glycogen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098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Glucose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Insulin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8143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609600"/>
            <a:ext cx="77724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How is glucose stored in the liver?</a:t>
            </a:r>
            <a:endParaRPr lang="en-US" dirty="0">
              <a:solidFill>
                <a:srgbClr val="92D05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6817369"/>
              </p:ext>
            </p:extLst>
          </p:nvPr>
        </p:nvGraphicFramePr>
        <p:xfrm>
          <a:off x="762000" y="1447800"/>
          <a:ext cx="7772400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22098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Glucagon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Glycogen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098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Glucose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Insulin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2013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838200"/>
            <a:ext cx="81534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rgbClr val="92D050"/>
                </a:solidFill>
              </a:rPr>
              <a:t>What hormone </a:t>
            </a:r>
            <a:r>
              <a:rPr lang="en-US" dirty="0" smtClean="0">
                <a:solidFill>
                  <a:srgbClr val="92D050"/>
                </a:solidFill>
              </a:rPr>
              <a:t>breaks apart the bonds of glycogen to create </a:t>
            </a:r>
            <a:r>
              <a:rPr lang="en-US" dirty="0">
                <a:solidFill>
                  <a:srgbClr val="92D050"/>
                </a:solidFill>
              </a:rPr>
              <a:t>glucose molecules?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59136273"/>
              </p:ext>
            </p:extLst>
          </p:nvPr>
        </p:nvGraphicFramePr>
        <p:xfrm>
          <a:off x="762000" y="1447800"/>
          <a:ext cx="7772400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22098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Insulin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Glucose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098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Glycogen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Glucagon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85064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7724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>
                <a:solidFill>
                  <a:srgbClr val="92D050"/>
                </a:solidFill>
              </a:rPr>
              <a:t>Insulin and glucagon are both produced in the _________?</a:t>
            </a: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76531953"/>
              </p:ext>
            </p:extLst>
          </p:nvPr>
        </p:nvGraphicFramePr>
        <p:xfrm>
          <a:off x="762000" y="1447800"/>
          <a:ext cx="7772400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22098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Pancreas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Liver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098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Stomach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Kidney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80838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7724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_________ causes blood glucose levels to decrease.</a:t>
            </a:r>
            <a:endParaRPr lang="en-US" dirty="0">
              <a:solidFill>
                <a:srgbClr val="92D05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2339511"/>
              </p:ext>
            </p:extLst>
          </p:nvPr>
        </p:nvGraphicFramePr>
        <p:xfrm>
          <a:off x="762000" y="1447800"/>
          <a:ext cx="7772400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22098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Insulin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Glucose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098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Glycogen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Glucagon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81805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762000"/>
            <a:ext cx="77724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_________ causes blood glucose levels to increase.</a:t>
            </a:r>
            <a:endParaRPr lang="en-US" dirty="0">
              <a:solidFill>
                <a:srgbClr val="92D05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7607054"/>
              </p:ext>
            </p:extLst>
          </p:nvPr>
        </p:nvGraphicFramePr>
        <p:xfrm>
          <a:off x="762000" y="1447800"/>
          <a:ext cx="7772400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22098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Insulin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Glucose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098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Glycogen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Glucagon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6577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2000" y="838200"/>
            <a:ext cx="7772400" cy="6096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92D050"/>
                </a:solidFill>
              </a:rPr>
              <a:t>The ________ molecule is the simplest form of sugar found in human blood.</a:t>
            </a:r>
            <a:endParaRPr lang="en-US" dirty="0">
              <a:solidFill>
                <a:srgbClr val="92D050"/>
              </a:solidFill>
            </a:endParaRPr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0799"/>
              </p:ext>
            </p:extLst>
          </p:nvPr>
        </p:nvGraphicFramePr>
        <p:xfrm>
          <a:off x="762000" y="1447800"/>
          <a:ext cx="7772400" cy="4419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86200"/>
                <a:gridCol w="3886200"/>
              </a:tblGrid>
              <a:tr h="22098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Insulin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Glucose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209800"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Glycogen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6000" b="1" dirty="0" smtClean="0">
                          <a:solidFill>
                            <a:srgbClr val="002060"/>
                          </a:solidFill>
                        </a:rPr>
                        <a:t>Glucagon</a:t>
                      </a:r>
                      <a:endParaRPr lang="en-US" sz="6000" b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784273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AAY">
      <a:dk1>
        <a:srgbClr val="00AFFF"/>
      </a:dk1>
      <a:lt1>
        <a:srgbClr val="FFFFFF"/>
      </a:lt1>
      <a:dk2>
        <a:srgbClr val="330099"/>
      </a:dk2>
      <a:lt2>
        <a:srgbClr val="EEECE1"/>
      </a:lt2>
      <a:accent1>
        <a:srgbClr val="FF7F00"/>
      </a:accent1>
      <a:accent2>
        <a:srgbClr val="FF00B3"/>
      </a:accent2>
      <a:accent3>
        <a:srgbClr val="FF7F00"/>
      </a:accent3>
      <a:accent4>
        <a:srgbClr val="FFEB00"/>
      </a:accent4>
      <a:accent5>
        <a:srgbClr val="390099"/>
      </a:accent5>
      <a:accent6>
        <a:srgbClr val="8DAFC8"/>
      </a:accent6>
      <a:hlink>
        <a:srgbClr val="7FCC00"/>
      </a:hlink>
      <a:folHlink>
        <a:srgbClr val="FFEB0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7498</TotalTime>
  <Words>287</Words>
  <Application>Microsoft Office PowerPoint</Application>
  <PresentationFormat>On-screen Show (4:3)</PresentationFormat>
  <Paragraphs>114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Aspect</vt:lpstr>
      <vt:lpstr>Diabetes Game</vt:lpstr>
      <vt:lpstr>What molecule is used to provide energy to the body cells?</vt:lpstr>
      <vt:lpstr>What hormone helps transport glucose into the cells?</vt:lpstr>
      <vt:lpstr>How is glucose stored in the liver?</vt:lpstr>
      <vt:lpstr>What hormone breaks apart the bonds of glycogen to create glucose molecules?</vt:lpstr>
      <vt:lpstr>Insulin and glucagon are both produced in the _________?</vt:lpstr>
      <vt:lpstr>_________ causes blood glucose levels to decrease.</vt:lpstr>
      <vt:lpstr>_________ causes blood glucose levels to increase.</vt:lpstr>
      <vt:lpstr>The ________ molecule is the simplest form of sugar found in human blood.</vt:lpstr>
      <vt:lpstr>_________ promotes movement of glucose into body cells.</vt:lpstr>
      <vt:lpstr>_________ stimulates cells to break down glycogen into glucose.</vt:lpstr>
      <vt:lpstr> ________ accounts for ~90% of all diagnosed diabetes cases.</vt:lpstr>
      <vt:lpstr>In _____ diabetes, the pancreas make little to no insulin.</vt:lpstr>
      <vt:lpstr>Patients with _____ diabetes MUST take insulin to cope with glucose load from digestion.</vt:lpstr>
      <vt:lpstr>Excessive thirst, frequent urination, and numbness in hands and feet are symptoms of __________ diabetes.</vt:lpstr>
      <vt:lpstr>Risk factors for ______ diabetes include age, obesity, family history, lack of physical activity, and ethnicity.</vt:lpstr>
      <vt:lpstr>Great Job!</vt:lpstr>
    </vt:vector>
  </TitlesOfParts>
  <Company>Microsoft Corporation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Company benefits</dc:title>
  <dc:creator>Laura Rico-Beck</dc:creator>
  <cp:lastModifiedBy>Jason Dupuis</cp:lastModifiedBy>
  <cp:revision>747</cp:revision>
  <cp:lastPrinted>2013-08-06T17:38:42Z</cp:lastPrinted>
  <dcterms:created xsi:type="dcterms:W3CDTF">2010-02-05T17:46:53Z</dcterms:created>
  <dcterms:modified xsi:type="dcterms:W3CDTF">2014-09-16T16:48:18Z</dcterms:modified>
</cp:coreProperties>
</file>